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14" r:id="rId2"/>
    <p:sldId id="322" r:id="rId3"/>
    <p:sldId id="320" r:id="rId4"/>
    <p:sldId id="323" r:id="rId5"/>
    <p:sldId id="321" r:id="rId6"/>
    <p:sldId id="325" r:id="rId7"/>
    <p:sldId id="324" r:id="rId8"/>
    <p:sldId id="326" r:id="rId9"/>
    <p:sldId id="334" r:id="rId10"/>
    <p:sldId id="327" r:id="rId11"/>
    <p:sldId id="328" r:id="rId12"/>
    <p:sldId id="331" r:id="rId13"/>
    <p:sldId id="318" r:id="rId14"/>
    <p:sldId id="319" r:id="rId15"/>
    <p:sldId id="329" r:id="rId16"/>
    <p:sldId id="330" r:id="rId17"/>
    <p:sldId id="333" r:id="rId18"/>
    <p:sldId id="332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74663" indent="-17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49325" indent="-34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425575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900238" indent="-714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CB049"/>
    <a:srgbClr val="FFEF66"/>
    <a:srgbClr val="D1FDBB"/>
    <a:srgbClr val="FF00FF"/>
    <a:srgbClr val="3366FF"/>
    <a:srgbClr val="6600FF"/>
    <a:srgbClr val="CC00FF"/>
    <a:srgbClr val="66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13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A500F7-DBDD-4759-A50C-6E8463EA01C5}" type="datetimeFigureOut">
              <a:rPr lang="pt-BR"/>
              <a:pPr>
                <a:defRPr/>
              </a:pPr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A6DD53-E5A2-485B-9DD4-4B70C346D4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41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46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93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557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02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6958" algn="l" defTabSz="950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351" algn="l" defTabSz="950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7742" algn="l" defTabSz="950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133" algn="l" defTabSz="9507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5078" tIns="47539" rIns="95078" bIns="47539"/>
          <a:lstStyle/>
          <a:p>
            <a:pPr>
              <a:defRPr/>
            </a:pPr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 lIns="95078" tIns="47539" rIns="95078" bIns="47539"/>
          <a:lstStyle/>
          <a:p>
            <a:pPr>
              <a:defRPr/>
            </a:pPr>
            <a:endParaRPr lang="pt-B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 lIns="95078" tIns="47539" rIns="95078" bIns="47539"/>
          <a:lstStyle/>
          <a:p>
            <a:pPr>
              <a:defRPr/>
            </a:pPr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511301"/>
            <a:ext cx="6400800" cy="2273301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2" y="4051302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9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9764-1145-42AF-BCD7-73C4F5141C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08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F938-C395-429F-96F7-51F8370578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24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49" y="152400"/>
            <a:ext cx="192405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619751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B50DD-A61D-4C2E-99A4-31FF021AB1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68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EFF1-43C4-4750-87AB-694C0A8E45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2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399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399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5392" indent="0">
              <a:buNone/>
              <a:defRPr sz="1900"/>
            </a:lvl2pPr>
            <a:lvl3pPr marL="950783" indent="0">
              <a:buNone/>
              <a:defRPr sz="1600"/>
            </a:lvl3pPr>
            <a:lvl4pPr marL="1426175" indent="0">
              <a:buNone/>
              <a:defRPr sz="1500"/>
            </a:lvl4pPr>
            <a:lvl5pPr marL="1901567" indent="0">
              <a:buNone/>
              <a:defRPr sz="1500"/>
            </a:lvl5pPr>
            <a:lvl6pPr marL="2376958" indent="0">
              <a:buNone/>
              <a:defRPr sz="1500"/>
            </a:lvl6pPr>
            <a:lvl7pPr marL="2852351" indent="0">
              <a:buNone/>
              <a:defRPr sz="1500"/>
            </a:lvl7pPr>
            <a:lvl8pPr marL="3327742" indent="0">
              <a:buNone/>
              <a:defRPr sz="1500"/>
            </a:lvl8pPr>
            <a:lvl9pPr marL="3803133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81C9-1963-48FF-8759-979383BCFC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1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2" y="1828800"/>
            <a:ext cx="3771899" cy="36576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899" cy="36576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3825-5FB7-4266-ABBB-81BDFF385D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1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392" indent="0">
              <a:buNone/>
              <a:defRPr sz="2100" b="1"/>
            </a:lvl2pPr>
            <a:lvl3pPr marL="950783" indent="0">
              <a:buNone/>
              <a:defRPr sz="1900" b="1"/>
            </a:lvl3pPr>
            <a:lvl4pPr marL="1426175" indent="0">
              <a:buNone/>
              <a:defRPr sz="1600" b="1"/>
            </a:lvl4pPr>
            <a:lvl5pPr marL="1901567" indent="0">
              <a:buNone/>
              <a:defRPr sz="1600" b="1"/>
            </a:lvl5pPr>
            <a:lvl6pPr marL="2376958" indent="0">
              <a:buNone/>
              <a:defRPr sz="1600" b="1"/>
            </a:lvl6pPr>
            <a:lvl7pPr marL="2852351" indent="0">
              <a:buNone/>
              <a:defRPr sz="1600" b="1"/>
            </a:lvl7pPr>
            <a:lvl8pPr marL="3327742" indent="0">
              <a:buNone/>
              <a:defRPr sz="1600" b="1"/>
            </a:lvl8pPr>
            <a:lvl9pPr marL="380313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392" indent="0">
              <a:buNone/>
              <a:defRPr sz="2100" b="1"/>
            </a:lvl2pPr>
            <a:lvl3pPr marL="950783" indent="0">
              <a:buNone/>
              <a:defRPr sz="1900" b="1"/>
            </a:lvl3pPr>
            <a:lvl4pPr marL="1426175" indent="0">
              <a:buNone/>
              <a:defRPr sz="1600" b="1"/>
            </a:lvl4pPr>
            <a:lvl5pPr marL="1901567" indent="0">
              <a:buNone/>
              <a:defRPr sz="1600" b="1"/>
            </a:lvl5pPr>
            <a:lvl6pPr marL="2376958" indent="0">
              <a:buNone/>
              <a:defRPr sz="1600" b="1"/>
            </a:lvl6pPr>
            <a:lvl7pPr marL="2852351" indent="0">
              <a:buNone/>
              <a:defRPr sz="1600" b="1"/>
            </a:lvl7pPr>
            <a:lvl8pPr marL="3327742" indent="0">
              <a:buNone/>
              <a:defRPr sz="1600" b="1"/>
            </a:lvl8pPr>
            <a:lvl9pPr marL="3803133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5FA9-0BFB-4D0E-8908-26EDB222DB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6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7620-1630-43F4-A0CB-A67A3F6976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58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F971B-9633-423D-ADD9-BC3AA3BB24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7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5392" indent="0">
              <a:buNone/>
              <a:defRPr sz="1200"/>
            </a:lvl2pPr>
            <a:lvl3pPr marL="950783" indent="0">
              <a:buNone/>
              <a:defRPr sz="1000"/>
            </a:lvl3pPr>
            <a:lvl4pPr marL="1426175" indent="0">
              <a:buNone/>
              <a:defRPr sz="1000"/>
            </a:lvl4pPr>
            <a:lvl5pPr marL="1901567" indent="0">
              <a:buNone/>
              <a:defRPr sz="1000"/>
            </a:lvl5pPr>
            <a:lvl6pPr marL="2376958" indent="0">
              <a:buNone/>
              <a:defRPr sz="1000"/>
            </a:lvl6pPr>
            <a:lvl7pPr marL="2852351" indent="0">
              <a:buNone/>
              <a:defRPr sz="1000"/>
            </a:lvl7pPr>
            <a:lvl8pPr marL="3327742" indent="0">
              <a:buNone/>
              <a:defRPr sz="1000"/>
            </a:lvl8pPr>
            <a:lvl9pPr marL="3803133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73DA7-BB2E-4837-8B81-66089890AE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54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5392" indent="0">
              <a:buNone/>
              <a:defRPr sz="2900"/>
            </a:lvl2pPr>
            <a:lvl3pPr marL="950783" indent="0">
              <a:buNone/>
              <a:defRPr sz="2500"/>
            </a:lvl3pPr>
            <a:lvl4pPr marL="1426175" indent="0">
              <a:buNone/>
              <a:defRPr sz="2100"/>
            </a:lvl4pPr>
            <a:lvl5pPr marL="1901567" indent="0">
              <a:buNone/>
              <a:defRPr sz="2100"/>
            </a:lvl5pPr>
            <a:lvl6pPr marL="2376958" indent="0">
              <a:buNone/>
              <a:defRPr sz="2100"/>
            </a:lvl6pPr>
            <a:lvl7pPr marL="2852351" indent="0">
              <a:buNone/>
              <a:defRPr sz="2100"/>
            </a:lvl7pPr>
            <a:lvl8pPr marL="3327742" indent="0">
              <a:buNone/>
              <a:defRPr sz="2100"/>
            </a:lvl8pPr>
            <a:lvl9pPr marL="3803133" indent="0">
              <a:buNone/>
              <a:defRPr sz="21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75392" indent="0">
              <a:buNone/>
              <a:defRPr sz="1200"/>
            </a:lvl2pPr>
            <a:lvl3pPr marL="950783" indent="0">
              <a:buNone/>
              <a:defRPr sz="1000"/>
            </a:lvl3pPr>
            <a:lvl4pPr marL="1426175" indent="0">
              <a:buNone/>
              <a:defRPr sz="1000"/>
            </a:lvl4pPr>
            <a:lvl5pPr marL="1901567" indent="0">
              <a:buNone/>
              <a:defRPr sz="1000"/>
            </a:lvl5pPr>
            <a:lvl6pPr marL="2376958" indent="0">
              <a:buNone/>
              <a:defRPr sz="1000"/>
            </a:lvl6pPr>
            <a:lvl7pPr marL="2852351" indent="0">
              <a:buNone/>
              <a:defRPr sz="1000"/>
            </a:lvl7pPr>
            <a:lvl8pPr marL="3327742" indent="0">
              <a:buNone/>
              <a:defRPr sz="1000"/>
            </a:lvl8pPr>
            <a:lvl9pPr marL="3803133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3E9D6-D502-4ED1-BACC-B6D2B0DEB5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5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5078" tIns="47539" rIns="95078" bIns="47539"/>
          <a:lstStyle/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78" tIns="47539" rIns="95078" bIns="475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78" tIns="47539" rIns="95078" bIns="47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8" tIns="47539" rIns="95078" bIns="47539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8" tIns="47539" rIns="95078" bIns="47539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8" tIns="47539" rIns="95078" bIns="47539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F58FBB69-4250-4272-B707-D88649CD9B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5078" tIns="47539" rIns="95078" bIns="47539"/>
          <a:lstStyle/>
          <a:p>
            <a:pPr>
              <a:defRPr/>
            </a:pPr>
            <a:endParaRPr lang="pt-BR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5078" tIns="47539" rIns="95078" bIns="47539"/>
          <a:lstStyle/>
          <a:p>
            <a:pPr>
              <a:defRPr/>
            </a:pPr>
            <a:endParaRPr lang="pt-BR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70" y="31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80" y="16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9" y="87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9" y="12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5pPr>
      <a:lvl6pPr marL="47539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6pPr>
      <a:lvl7pPr marL="95078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7pPr>
      <a:lvl8pPr marL="142617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8pPr>
      <a:lvl9pPr marL="1901567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9686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7450" indent="-236538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65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8363" indent="-23653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4655" indent="-23769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90045" indent="-23769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5438" indent="-23769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40829" indent="-23769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392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783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175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567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958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351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7742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133" algn="l" defTabSz="9507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97001" y="2289066"/>
            <a:ext cx="698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2023/1 – Cursos de Química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97001" y="351378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2023/2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1629" y="4509120"/>
            <a:ext cx="8399535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 caso de dúvidas, sempre consulte:</a:t>
            </a:r>
          </a:p>
          <a:p>
            <a:endParaRPr lang="pt-BR" sz="1400" dirty="0"/>
          </a:p>
          <a:p>
            <a:r>
              <a:rPr lang="pt-BR" sz="1050" dirty="0"/>
              <a:t>https://www2.ufmg.br/prograd/prograd/Pro-Reitoria-de-Graduacao/Estudante/Matricula-dos-Alunos-Veteranos-de-Graduacao</a:t>
            </a:r>
          </a:p>
          <a:p>
            <a:endParaRPr lang="pt-BR" sz="1050" dirty="0"/>
          </a:p>
          <a:p>
            <a:r>
              <a:rPr lang="pt-BR" sz="1050" dirty="0"/>
              <a:t>MANUAL DO ALUNO (MATRÍCULA)</a:t>
            </a:r>
          </a:p>
        </p:txBody>
      </p:sp>
      <p:pic>
        <p:nvPicPr>
          <p:cNvPr id="10" name="Picture 8" descr="principal_ufm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3666" r="7516" b="11238"/>
          <a:stretch/>
        </p:blipFill>
        <p:spPr bwMode="auto">
          <a:xfrm>
            <a:off x="1127885" y="952939"/>
            <a:ext cx="1833663" cy="6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esultado de imagem para quimica ufm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6063" b="7239"/>
          <a:stretch/>
        </p:blipFill>
        <p:spPr bwMode="auto">
          <a:xfrm>
            <a:off x="5825873" y="793953"/>
            <a:ext cx="2202511" cy="8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se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635376"/>
            <a:ext cx="1607012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467493" y="188640"/>
            <a:ext cx="8352979" cy="5616575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algn="ctr" eaLnBrk="0" hangingPunct="0">
              <a:spcBef>
                <a:spcPct val="20000"/>
              </a:spcBef>
              <a:defRPr/>
            </a:pPr>
            <a:r>
              <a:rPr lang="pt-BR" altLang="pt-BR" sz="2800" b="1" kern="0" dirty="0">
                <a:solidFill>
                  <a:srgbClr val="6600CC"/>
                </a:solidFill>
                <a:latin typeface="+mn-lt"/>
              </a:rPr>
              <a:t>1. MATRÍCULA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Ao se matricular, o aluno deverá: </a:t>
            </a:r>
          </a:p>
          <a:p>
            <a:pPr marL="385762" lvl="5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Observar a sequência estabelecida pelo currículo-padrão, incluindo obrigatoriamente as disciplinas do semestre anterior não cursadas ou cursadas sem aprovação</a:t>
            </a:r>
            <a:r>
              <a:rPr lang="pt-BR" sz="2800" dirty="0">
                <a:solidFill>
                  <a:srgbClr val="FF0000"/>
                </a:solidFill>
              </a:rPr>
              <a:t>*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;</a:t>
            </a:r>
          </a:p>
          <a:p>
            <a:pPr marL="385762" lvl="5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 Obedecer a cadeia de pré-requisitos;</a:t>
            </a:r>
          </a:p>
        </p:txBody>
      </p:sp>
      <p:sp>
        <p:nvSpPr>
          <p:cNvPr id="3" name="Seta para a direita listrada 2"/>
          <p:cNvSpPr/>
          <p:nvPr/>
        </p:nvSpPr>
        <p:spPr>
          <a:xfrm>
            <a:off x="4932040" y="5590479"/>
            <a:ext cx="648072" cy="909193"/>
          </a:xfrm>
          <a:prstGeom prst="stripedRightArrow">
            <a:avLst/>
          </a:prstGeom>
          <a:solidFill>
            <a:srgbClr val="3366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553000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* </a:t>
            </a: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vale outra</a:t>
            </a:r>
          </a:p>
          <a:p>
            <a:pPr algn="ctr"/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observação: Resolução CEPE nº 01/2018 - Art. 3º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52120" y="551723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“Regra do n, n+1, n+2”</a:t>
            </a:r>
          </a:p>
          <a:p>
            <a:pPr algn="ctr"/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sua implicação nos trancamentos parciais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60" y="800966"/>
            <a:ext cx="57840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00558" y="1602166"/>
            <a:ext cx="423170" cy="5184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300192" y="1602166"/>
            <a:ext cx="792088" cy="5184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5"/>
          <a:stretch/>
        </p:blipFill>
        <p:spPr bwMode="auto">
          <a:xfrm>
            <a:off x="827507" y="44624"/>
            <a:ext cx="7632925" cy="67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esquerda 6"/>
          <p:cNvSpPr/>
          <p:nvPr/>
        </p:nvSpPr>
        <p:spPr>
          <a:xfrm rot="20180225">
            <a:off x="5752733" y="2749363"/>
            <a:ext cx="1296144" cy="1368152"/>
          </a:xfrm>
          <a:prstGeom prst="leftArrow">
            <a:avLst/>
          </a:prstGeom>
          <a:solidFill>
            <a:srgbClr val="BCB049">
              <a:alpha val="40000"/>
            </a:srgbClr>
          </a:solidFill>
          <a:ln>
            <a:solidFill>
              <a:srgbClr val="BCB04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3" grpId="0" animBg="1"/>
      <p:bldP spid="4" grpId="0"/>
      <p:bldP spid="5" grpId="0"/>
      <p:bldP spid="6" grpId="0" animBg="1"/>
      <p:bldP spid="6" grpId="1" animBg="1"/>
      <p:bldP spid="8" grpId="0" animBg="1"/>
      <p:bldP spid="8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251520" y="188640"/>
            <a:ext cx="8352979" cy="6120680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algn="ctr" eaLnBrk="0" hangingPunct="0">
              <a:spcBef>
                <a:spcPct val="20000"/>
              </a:spcBef>
              <a:defRPr/>
            </a:pPr>
            <a:r>
              <a:rPr lang="pt-BR" altLang="pt-BR" sz="2800" b="1" kern="0" dirty="0">
                <a:solidFill>
                  <a:srgbClr val="6600CC"/>
                </a:solidFill>
                <a:latin typeface="+mn-lt"/>
              </a:rPr>
              <a:t>1. MATRÍCULA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Ao se matricular, o aluno deverá: </a:t>
            </a:r>
          </a:p>
          <a:p>
            <a:pPr marL="0" lvl="4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Obedecer o limite mínimo dos créditos semestrais estabelecidos no currículo-padrão, o corresponde a uma </a:t>
            </a: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CH mínima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;</a:t>
            </a:r>
          </a:p>
          <a:p>
            <a:pPr marL="385762" lvl="5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</a:t>
            </a: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Mínimos </a:t>
            </a:r>
            <a:r>
              <a:rPr lang="pt-BR" altLang="pt-BR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(de acordo com a CH total e tempo de integralização)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:</a:t>
            </a:r>
          </a:p>
          <a:p>
            <a:pPr marL="1300162" lvl="7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Licenciatura Noturno – </a:t>
            </a:r>
            <a:r>
              <a:rPr lang="pt-BR" altLang="pt-BR" sz="2000" b="1" kern="0" dirty="0">
                <a:solidFill>
                  <a:srgbClr val="3366FF"/>
                </a:solidFill>
                <a:latin typeface="+mn-lt"/>
              </a:rPr>
              <a:t>14</a:t>
            </a:r>
            <a:r>
              <a:rPr lang="pt-BR" altLang="pt-BR" sz="2000" kern="0" dirty="0">
                <a:solidFill>
                  <a:srgbClr val="3366FF"/>
                </a:solidFill>
                <a:latin typeface="+mn-lt"/>
              </a:rPr>
              <a:t> créditos</a:t>
            </a: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– </a:t>
            </a:r>
            <a:r>
              <a:rPr lang="pt-BR" altLang="pt-BR" sz="2000" kern="0" dirty="0">
                <a:solidFill>
                  <a:srgbClr val="CC00FF"/>
                </a:solidFill>
                <a:latin typeface="+mn-lt"/>
              </a:rPr>
              <a:t>210 horas</a:t>
            </a:r>
          </a:p>
          <a:p>
            <a:pPr marL="1300162" lvl="7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Bacharelado Q. Tecnológica - </a:t>
            </a:r>
            <a:r>
              <a:rPr lang="pt-BR" altLang="pt-BR" sz="2000" b="1" kern="0" dirty="0">
                <a:solidFill>
                  <a:srgbClr val="3366FF"/>
                </a:solidFill>
                <a:latin typeface="+mn-lt"/>
              </a:rPr>
              <a:t>13</a:t>
            </a:r>
            <a:r>
              <a:rPr lang="pt-BR" altLang="pt-BR" sz="2000" kern="0" dirty="0">
                <a:solidFill>
                  <a:srgbClr val="3366FF"/>
                </a:solidFill>
                <a:latin typeface="+mn-lt"/>
              </a:rPr>
              <a:t> créditos</a:t>
            </a: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– </a:t>
            </a:r>
            <a:r>
              <a:rPr lang="pt-BR" altLang="pt-BR" sz="2000" kern="0" dirty="0">
                <a:solidFill>
                  <a:srgbClr val="CC00FF"/>
                </a:solidFill>
                <a:latin typeface="+mn-lt"/>
              </a:rPr>
              <a:t>195 horas</a:t>
            </a:r>
          </a:p>
          <a:p>
            <a:pPr marL="1300162" lvl="7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Licenciatura Diurno – </a:t>
            </a:r>
            <a:r>
              <a:rPr lang="pt-BR" altLang="pt-BR" sz="2000" b="1" kern="0" dirty="0">
                <a:solidFill>
                  <a:srgbClr val="3366FF"/>
                </a:solidFill>
                <a:latin typeface="+mn-lt"/>
              </a:rPr>
              <a:t>15</a:t>
            </a:r>
            <a:r>
              <a:rPr lang="pt-BR" altLang="pt-BR" sz="2000" kern="0" dirty="0">
                <a:solidFill>
                  <a:srgbClr val="3366FF"/>
                </a:solidFill>
                <a:latin typeface="+mn-lt"/>
              </a:rPr>
              <a:t> créditos</a:t>
            </a: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– </a:t>
            </a:r>
            <a:r>
              <a:rPr lang="pt-BR" altLang="pt-BR" sz="2000" kern="0" dirty="0">
                <a:solidFill>
                  <a:srgbClr val="CC00FF"/>
                </a:solidFill>
                <a:latin typeface="+mn-lt"/>
              </a:rPr>
              <a:t>225 horas</a:t>
            </a:r>
          </a:p>
          <a:p>
            <a:pPr marL="1300162" lvl="7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Bacharelado – </a:t>
            </a:r>
            <a:r>
              <a:rPr lang="pt-BR" altLang="pt-BR" sz="2000" b="1" kern="0" dirty="0">
                <a:solidFill>
                  <a:srgbClr val="3366FF"/>
                </a:solidFill>
                <a:latin typeface="+mn-lt"/>
              </a:rPr>
              <a:t>16</a:t>
            </a:r>
            <a:r>
              <a:rPr lang="pt-BR" altLang="pt-BR" sz="2000" kern="0" dirty="0">
                <a:solidFill>
                  <a:srgbClr val="3366FF"/>
                </a:solidFill>
                <a:latin typeface="+mn-lt"/>
              </a:rPr>
              <a:t> créditos</a:t>
            </a:r>
            <a:r>
              <a:rPr lang="pt-BR" altLang="pt-BR" sz="2000" kern="0" dirty="0">
                <a:solidFill>
                  <a:srgbClr val="00B0F0"/>
                </a:solidFill>
                <a:latin typeface="+mn-lt"/>
              </a:rPr>
              <a:t> – </a:t>
            </a:r>
            <a:r>
              <a:rPr lang="pt-BR" altLang="pt-BR" sz="2000" kern="0" dirty="0">
                <a:solidFill>
                  <a:srgbClr val="CC00FF"/>
                </a:solidFill>
                <a:latin typeface="+mn-lt"/>
              </a:rPr>
              <a:t>240 horas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45216" y="4762862"/>
            <a:ext cx="5760640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45216" y="5134332"/>
            <a:ext cx="6408712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45216" y="5505802"/>
            <a:ext cx="5544616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45216" y="5877272"/>
            <a:ext cx="4680520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251520" y="1017386"/>
            <a:ext cx="8657316" cy="5600396"/>
            <a:chOff x="235164" y="1017386"/>
            <a:chExt cx="8657316" cy="56003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1FDB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64" y="1017386"/>
              <a:ext cx="8657316" cy="560039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3563914" y="5949312"/>
              <a:ext cx="576038" cy="5760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1763714" y="5949312"/>
              <a:ext cx="576038" cy="5760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Elipse 6"/>
          <p:cNvSpPr/>
          <p:nvPr/>
        </p:nvSpPr>
        <p:spPr>
          <a:xfrm>
            <a:off x="5352722" y="5962484"/>
            <a:ext cx="576000" cy="576000"/>
          </a:xfrm>
          <a:prstGeom prst="ellipse">
            <a:avLst/>
          </a:prstGeom>
          <a:solidFill>
            <a:srgbClr val="FF0000">
              <a:alpha val="34902"/>
            </a:srgbClr>
          </a:solidFill>
          <a:ln>
            <a:solidFill>
              <a:srgbClr val="FF0000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7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7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7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27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sso pedir a devoluÃ§Ã£o da taxa de reserva de vaga e de matrÃ­cula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936768" cy="446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62939" y="548680"/>
            <a:ext cx="3877013" cy="1764000"/>
            <a:chOff x="262939" y="548680"/>
            <a:chExt cx="3877013" cy="1764000"/>
          </a:xfrm>
        </p:grpSpPr>
        <p:sp>
          <p:nvSpPr>
            <p:cNvPr id="2" name="CaixaDeTexto 1"/>
            <p:cNvSpPr txBox="1"/>
            <p:nvPr/>
          </p:nvSpPr>
          <p:spPr>
            <a:xfrm>
              <a:off x="262939" y="1167135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Preparação da matrícula</a:t>
              </a:r>
            </a:p>
          </p:txBody>
        </p:sp>
        <p:sp>
          <p:nvSpPr>
            <p:cNvPr id="4" name="Chave esquerda 3"/>
            <p:cNvSpPr/>
            <p:nvPr/>
          </p:nvSpPr>
          <p:spPr>
            <a:xfrm>
              <a:off x="3851920" y="548680"/>
              <a:ext cx="288032" cy="1764000"/>
            </a:xfrm>
            <a:prstGeom prst="leftBrace">
              <a:avLst>
                <a:gd name="adj1" fmla="val 58304"/>
                <a:gd name="adj2" fmla="val 5000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00B0F0"/>
                  </a:solidFill>
                </a:ln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043608" y="2564904"/>
            <a:ext cx="3084925" cy="3888431"/>
            <a:chOff x="1043608" y="2564904"/>
            <a:chExt cx="3084925" cy="3888431"/>
          </a:xfrm>
        </p:grpSpPr>
        <p:sp>
          <p:nvSpPr>
            <p:cNvPr id="6" name="CaixaDeTexto 5"/>
            <p:cNvSpPr txBox="1"/>
            <p:nvPr/>
          </p:nvSpPr>
          <p:spPr>
            <a:xfrm>
              <a:off x="1043608" y="4077072"/>
              <a:ext cx="27477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Matrícula</a:t>
              </a:r>
            </a:p>
          </p:txBody>
        </p:sp>
        <p:sp>
          <p:nvSpPr>
            <p:cNvPr id="7" name="Chave esquerda 6"/>
            <p:cNvSpPr/>
            <p:nvPr/>
          </p:nvSpPr>
          <p:spPr>
            <a:xfrm>
              <a:off x="3840501" y="2564904"/>
              <a:ext cx="288032" cy="3888431"/>
            </a:xfrm>
            <a:prstGeom prst="leftBrace">
              <a:avLst>
                <a:gd name="adj1" fmla="val 58304"/>
                <a:gd name="adj2" fmla="val 5000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00B0F0"/>
                  </a:solidFill>
                </a:ln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022"/>
            <a:ext cx="9144000" cy="1381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8100"/>
            <a:ext cx="4687887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 flipV="1">
            <a:off x="0" y="2442096"/>
            <a:ext cx="9144000" cy="0"/>
          </a:xfrm>
          <a:prstGeom prst="line">
            <a:avLst/>
          </a:prstGeom>
          <a:ln w="38100">
            <a:solidFill>
              <a:srgbClr val="33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4757 0.3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2986 L 0 -1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6908" b="1907"/>
          <a:stretch/>
        </p:blipFill>
        <p:spPr bwMode="auto">
          <a:xfrm>
            <a:off x="1619672" y="404663"/>
            <a:ext cx="5517222" cy="636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4"/>
          <p:cNvSpPr txBox="1"/>
          <p:nvPr/>
        </p:nvSpPr>
        <p:spPr>
          <a:xfrm>
            <a:off x="1710730" y="171908"/>
            <a:ext cx="5544616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solidFill>
                  <a:srgbClr val="1F497C"/>
                </a:solidFill>
                <a:latin typeface="Calibri"/>
                <a:cs typeface="Calibri"/>
              </a:rPr>
              <a:t>CRONOGRAMA DE OFERTA E MATRÍCULA DA GRADUAÇÃO PARA</a:t>
            </a:r>
            <a:r>
              <a:rPr sz="1400" b="1" spc="-5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400" b="1" spc="15" dirty="0">
                <a:solidFill>
                  <a:srgbClr val="1F497C"/>
                </a:solidFill>
                <a:latin typeface="Calibri"/>
                <a:cs typeface="Calibri"/>
              </a:rPr>
              <a:t>20</a:t>
            </a:r>
            <a:r>
              <a:rPr lang="pt-BR" sz="1400" b="1" spc="15" dirty="0">
                <a:solidFill>
                  <a:srgbClr val="1F497C"/>
                </a:solidFill>
                <a:latin typeface="Calibri"/>
                <a:cs typeface="Calibri"/>
              </a:rPr>
              <a:t>23</a:t>
            </a:r>
            <a:r>
              <a:rPr sz="1400" b="1" spc="15" dirty="0">
                <a:solidFill>
                  <a:srgbClr val="1F497C"/>
                </a:solidFill>
                <a:latin typeface="Calibri"/>
                <a:cs typeface="Calibri"/>
              </a:rPr>
              <a:t>/</a:t>
            </a:r>
            <a:r>
              <a:rPr lang="pt-BR" sz="1400" b="1" spc="15" dirty="0">
                <a:solidFill>
                  <a:srgbClr val="1F497C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" name="Seta para a esquerda 1"/>
          <p:cNvSpPr/>
          <p:nvPr/>
        </p:nvSpPr>
        <p:spPr>
          <a:xfrm>
            <a:off x="6156176" y="332656"/>
            <a:ext cx="1008112" cy="864096"/>
          </a:xfrm>
          <a:prstGeom prst="leftArrow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52533" y="4969241"/>
            <a:ext cx="5472000" cy="1800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xplosão: 8 Pontos 3">
            <a:extLst>
              <a:ext uri="{FF2B5EF4-FFF2-40B4-BE49-F238E27FC236}">
                <a16:creationId xmlns:a16="http://schemas.microsoft.com/office/drawing/2014/main" xmlns="" id="{6619CFCD-FDC7-405E-80C5-340C14844BE3}"/>
              </a:ext>
            </a:extLst>
          </p:cNvPr>
          <p:cNvSpPr/>
          <p:nvPr/>
        </p:nvSpPr>
        <p:spPr>
          <a:xfrm>
            <a:off x="3888864" y="1305704"/>
            <a:ext cx="1440160" cy="819796"/>
          </a:xfrm>
          <a:prstGeom prst="irregularSeal1">
            <a:avLst/>
          </a:prstGeom>
          <a:solidFill>
            <a:schemeClr val="tx2">
              <a:alpha val="30196"/>
            </a:schemeClr>
          </a:solidFill>
          <a:ln>
            <a:solidFill>
              <a:schemeClr val="tx2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577440" y="692696"/>
            <a:ext cx="504000" cy="695646"/>
          </a:xfrm>
          <a:prstGeom prst="rect">
            <a:avLst/>
          </a:prstGeom>
          <a:solidFill>
            <a:schemeClr val="tx2">
              <a:alpha val="30196"/>
            </a:scheme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clrChange>
              <a:clrFrom>
                <a:srgbClr val="050403"/>
              </a:clrFrom>
              <a:clrTo>
                <a:srgbClr val="0504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2766948" cy="2623067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844270" y="1876520"/>
            <a:ext cx="792088" cy="765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7882 0.30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3044 L 0.11024 0.545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54584 L 0.11024 0.65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65093 L 0.11024 0.724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2" grpId="2" animBg="1"/>
      <p:bldP spid="2" grpId="3" animBg="1"/>
      <p:bldP spid="2" grpId="4" animBg="1"/>
      <p:bldP spid="6" grpId="0" animBg="1"/>
      <p:bldP spid="4" grpId="0" animBg="1"/>
      <p:bldP spid="3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95" y="5062463"/>
            <a:ext cx="606829" cy="6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467493" y="188640"/>
            <a:ext cx="8352979" cy="5616575"/>
          </a:xfrm>
          <a:prstGeom prst="rect">
            <a:avLst/>
          </a:prstGeom>
        </p:spPr>
        <p:txBody>
          <a:bodyPr/>
          <a:lstStyle/>
          <a:p>
            <a:pPr marL="319087" lvl="2" indent="0" algn="ctr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PERGUNTA FREQUENTE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algn="ctr" eaLnBrk="0" hangingPunct="0">
              <a:spcBef>
                <a:spcPct val="20000"/>
              </a:spcBef>
              <a:defRPr/>
            </a:pPr>
            <a:r>
              <a:rPr lang="pt-BR" altLang="pt-BR" sz="2800" b="1" kern="0" dirty="0">
                <a:solidFill>
                  <a:srgbClr val="6600CC"/>
                </a:solidFill>
                <a:latin typeface="+mn-lt"/>
              </a:rPr>
              <a:t>1. MATRÍCULA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O que acontece se o estudante viajou para a Lua no foguete do </a:t>
            </a:r>
            <a:r>
              <a:rPr lang="pt-BR" altLang="pt-BR" sz="2800" kern="0" dirty="0" err="1">
                <a:solidFill>
                  <a:srgbClr val="3366FF"/>
                </a:solidFill>
                <a:latin typeface="+mn-lt"/>
              </a:rPr>
              <a:t>Elon</a:t>
            </a: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 Musk ou foi pra roça e perdeu as 3 etapas da matrícula? </a:t>
            </a:r>
          </a:p>
          <a:p>
            <a:pPr marL="385762" lvl="5" indent="111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pt-BR" sz="2400" kern="0" dirty="0">
                <a:solidFill>
                  <a:srgbClr val="00B0F0"/>
                </a:solidFill>
                <a:latin typeface="+mn-lt"/>
              </a:rPr>
              <a:t> Deverá realizar a matrícula na fase de acerto</a:t>
            </a:r>
            <a:r>
              <a:rPr lang="pt-BR" sz="2400" dirty="0">
                <a:solidFill>
                  <a:srgbClr val="FF0000"/>
                </a:solidFill>
              </a:rPr>
              <a:t>*</a:t>
            </a:r>
            <a:r>
              <a:rPr lang="pt-BR" altLang="pt-BR" sz="2400" kern="0" dirty="0">
                <a:solidFill>
                  <a:srgbClr val="00B0F0"/>
                </a:solidFill>
                <a:latin typeface="+mn-lt"/>
              </a:rPr>
              <a:t> “</a:t>
            </a:r>
            <a:r>
              <a:rPr lang="pt-BR" altLang="pt-BR" sz="2400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presencial</a:t>
            </a:r>
            <a:r>
              <a:rPr lang="pt-BR" altLang="pt-BR" sz="2400" kern="0" dirty="0">
                <a:solidFill>
                  <a:srgbClr val="00B0F0"/>
                </a:solidFill>
                <a:latin typeface="+mn-lt"/>
              </a:rPr>
              <a:t>”, caso contrário será desligado do curso por não-matrícula, caso 1 explicado anteriormente.</a:t>
            </a:r>
          </a:p>
          <a:p>
            <a:pPr marL="0" lvl="4" indent="0" eaLnBrk="0" hangingPunct="0">
              <a:spcBef>
                <a:spcPct val="20000"/>
              </a:spcBef>
              <a:defRPr/>
            </a:pPr>
            <a:endParaRPr lang="pt-BR" altLang="pt-BR" sz="1400" kern="0" dirty="0">
              <a:solidFill>
                <a:srgbClr val="00B0F0"/>
              </a:solidFill>
              <a:latin typeface="+mn-lt"/>
            </a:endParaRPr>
          </a:p>
          <a:p>
            <a:pPr marL="0" lvl="4" indent="0" eaLnBrk="0" hangingPunct="0">
              <a:spcBef>
                <a:spcPct val="20000"/>
              </a:spcBef>
              <a:defRPr/>
            </a:pPr>
            <a:r>
              <a:rPr lang="pt-BR" altLang="pt-BR" sz="24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IMPORTANTE</a:t>
            </a:r>
            <a:r>
              <a:rPr lang="pt-BR" altLang="pt-BR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Não haverá garantias de vagas nas disciplinas após a segunda etapa da matrícula.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5616" y="590851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* </a:t>
            </a:r>
            <a:r>
              <a:rPr lang="pt-BR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cabe uma importante observação</a:t>
            </a: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não é exigido da coordenação a realização de uma etapa de acerto de matrícula de veteranos. Essa etapa é para acerto da matrícula de ingressantes.</a:t>
            </a:r>
          </a:p>
        </p:txBody>
      </p:sp>
    </p:spTree>
    <p:extLst>
      <p:ext uri="{BB962C8B-B14F-4D97-AF65-F5344CB8AC3E}">
        <p14:creationId xmlns:p14="http://schemas.microsoft.com/office/powerpoint/2010/main" val="24297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" y="-1506"/>
            <a:ext cx="91454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" y="3568"/>
            <a:ext cx="9144000" cy="68508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56662" y="225962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rgbClr val="6600FF"/>
                </a:solidFill>
              </a:rPr>
              <a:t>BOAS FÉRIAS</a:t>
            </a:r>
          </a:p>
        </p:txBody>
      </p:sp>
    </p:spTree>
    <p:extLst>
      <p:ext uri="{BB962C8B-B14F-4D97-AF65-F5344CB8AC3E}">
        <p14:creationId xmlns:p14="http://schemas.microsoft.com/office/powerpoint/2010/main" val="16512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3474 -0.218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97001" y="2289066"/>
            <a:ext cx="698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Cursos de Química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97001" y="351378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</a:t>
            </a:r>
          </a:p>
        </p:txBody>
      </p:sp>
      <p:pic>
        <p:nvPicPr>
          <p:cNvPr id="10" name="Picture 8" descr="principal_ufm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3666" r="7516" b="11238"/>
          <a:stretch/>
        </p:blipFill>
        <p:spPr bwMode="auto">
          <a:xfrm>
            <a:off x="1127885" y="952939"/>
            <a:ext cx="1833663" cy="6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esultado de imagem para quimica ufm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6063" b="7239"/>
          <a:stretch/>
        </p:blipFill>
        <p:spPr bwMode="auto">
          <a:xfrm>
            <a:off x="5825873" y="793953"/>
            <a:ext cx="2202511" cy="8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se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635376"/>
            <a:ext cx="16070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51520" y="656455"/>
            <a:ext cx="8640960" cy="828675"/>
          </a:xfrm>
        </p:spPr>
        <p:txBody>
          <a:bodyPr/>
          <a:lstStyle/>
          <a:p>
            <a:r>
              <a:rPr lang="pt-BR" altLang="pt-BR" sz="3000" dirty="0">
                <a:solidFill>
                  <a:srgbClr val="6600CC"/>
                </a:solidFill>
              </a:rPr>
              <a:t>PARÂMETRO DE DESEMPENHO - NSG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tângulo 6"/>
          <p:cNvSpPr/>
          <p:nvPr/>
        </p:nvSpPr>
        <p:spPr>
          <a:xfrm>
            <a:off x="467544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ACADÊMICAS – UFMG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115616" y="1484784"/>
          <a:ext cx="7272806" cy="4398294"/>
        </p:xfrm>
        <a:graphic>
          <a:graphicData uri="http://schemas.openxmlformats.org/drawingml/2006/table">
            <a:tbl>
              <a:tblPr/>
              <a:tblGrid>
                <a:gridCol w="1727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6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78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26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6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303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Disciplina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Nota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x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Disciplina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Nota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x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Cálculo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Cálculo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 Exper.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 Exper.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Física Experimental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Física Experimental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Ciclo de Palestras 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Ciclo de Palestras 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SOMAS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SOMAS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7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NSG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60,00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NSG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53,68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746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Disciplina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Nota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x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Disciplina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Nota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x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Cálculo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Cálculo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Química Geral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 Exper.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Química Geral Exper.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Física Experimental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Física Experimental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Ciclo de Palestras 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Ciclo de Palestras 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SOMAS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SOMAS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77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NSG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55,79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NSG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48,42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" name="Explosão 1 1"/>
          <p:cNvSpPr/>
          <p:nvPr/>
        </p:nvSpPr>
        <p:spPr>
          <a:xfrm>
            <a:off x="6670094" y="5311070"/>
            <a:ext cx="1728192" cy="1008112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em curva para a esquerda 2">
            <a:hlinkClick r:id="rId2" action="ppaction://hlinksldjump"/>
          </p:cNvPr>
          <p:cNvSpPr/>
          <p:nvPr/>
        </p:nvSpPr>
        <p:spPr>
          <a:xfrm>
            <a:off x="251520" y="3212976"/>
            <a:ext cx="668775" cy="936104"/>
          </a:xfrm>
          <a:prstGeom prst="curvedLeftArrow">
            <a:avLst>
              <a:gd name="adj1" fmla="val 25000"/>
              <a:gd name="adj2" fmla="val 59091"/>
              <a:gd name="adj3" fmla="val 25000"/>
            </a:avLst>
          </a:prstGeom>
          <a:solidFill>
            <a:srgbClr val="3366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forma de nuvem 2"/>
          <p:cNvSpPr/>
          <p:nvPr/>
        </p:nvSpPr>
        <p:spPr>
          <a:xfrm>
            <a:off x="2700338" y="476250"/>
            <a:ext cx="3527425" cy="2232025"/>
          </a:xfrm>
          <a:prstGeom prst="cloudCallout">
            <a:avLst>
              <a:gd name="adj1" fmla="val -37030"/>
              <a:gd name="adj2" fmla="val 71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dirty="0">
                <a:solidFill>
                  <a:schemeClr val="tx1"/>
                </a:solidFill>
              </a:rPr>
              <a:t>O que é que eu estou fazendo aqui?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331640" y="1772816"/>
            <a:ext cx="2214562" cy="4876800"/>
            <a:chOff x="1331640" y="1772816"/>
            <a:chExt cx="2214562" cy="4876800"/>
          </a:xfrm>
        </p:grpSpPr>
        <p:pic>
          <p:nvPicPr>
            <p:cNvPr id="26635" name="Picture 11" descr="C:\Users\AnaLucia_s_287\AppData\Local\Microsoft\Windows\Temporary Internet Files\Content.IE5\60MGYTFQ\MCj0383550000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772816"/>
              <a:ext cx="2214562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 rot="15979468">
              <a:off x="1992956" y="4567884"/>
              <a:ext cx="1051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FFFF00"/>
                  </a:solidFill>
                </a:rPr>
                <a:t>Aluno </a:t>
              </a:r>
            </a:p>
            <a:p>
              <a:r>
                <a:rPr lang="pt-BR" b="1" dirty="0">
                  <a:solidFill>
                    <a:srgbClr val="FFFF00"/>
                  </a:solidFill>
                </a:rPr>
                <a:t>Química</a:t>
              </a:r>
            </a:p>
          </p:txBody>
        </p:sp>
      </p:grpSp>
      <p:sp>
        <p:nvSpPr>
          <p:cNvPr id="8" name="Texto explicativo em forma de nuvem 7"/>
          <p:cNvSpPr/>
          <p:nvPr/>
        </p:nvSpPr>
        <p:spPr>
          <a:xfrm>
            <a:off x="2699792" y="476672"/>
            <a:ext cx="3527425" cy="2232025"/>
          </a:xfrm>
          <a:prstGeom prst="cloudCallout">
            <a:avLst>
              <a:gd name="adj1" fmla="val -37030"/>
              <a:gd name="adj2" fmla="val 71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dirty="0">
                <a:solidFill>
                  <a:schemeClr val="tx1"/>
                </a:solidFill>
              </a:rPr>
              <a:t>Vou fazer </a:t>
            </a:r>
            <a:r>
              <a:rPr lang="pt-BR" sz="2600" dirty="0" err="1">
                <a:solidFill>
                  <a:schemeClr val="tx1"/>
                </a:solidFill>
              </a:rPr>
              <a:t>reopção</a:t>
            </a:r>
            <a:r>
              <a:rPr lang="pt-BR" sz="2600" dirty="0">
                <a:solidFill>
                  <a:schemeClr val="tx1"/>
                </a:solidFill>
              </a:rPr>
              <a:t> para um curso mais fácil...</a:t>
            </a:r>
          </a:p>
        </p:txBody>
      </p:sp>
      <p:sp>
        <p:nvSpPr>
          <p:cNvPr id="15" name="Texto explicativo em forma de nuvem 14"/>
          <p:cNvSpPr/>
          <p:nvPr/>
        </p:nvSpPr>
        <p:spPr>
          <a:xfrm flipH="1">
            <a:off x="2195736" y="548903"/>
            <a:ext cx="3384376" cy="2232025"/>
          </a:xfrm>
          <a:prstGeom prst="cloudCallout">
            <a:avLst>
              <a:gd name="adj1" fmla="val -37030"/>
              <a:gd name="adj2" fmla="val 71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dirty="0">
                <a:solidFill>
                  <a:schemeClr val="tx1"/>
                </a:solidFill>
              </a:rPr>
              <a:t>Mudei de ideia...</a:t>
            </a:r>
          </a:p>
          <a:p>
            <a:pPr algn="ctr">
              <a:defRPr/>
            </a:pPr>
            <a:r>
              <a:rPr lang="pt-BR" sz="2600" dirty="0">
                <a:solidFill>
                  <a:schemeClr val="tx1"/>
                </a:solidFill>
              </a:rPr>
              <a:t>A Química é linda!!!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12" y="3123808"/>
            <a:ext cx="2299464" cy="35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97361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51198 -0.00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251520" y="188640"/>
            <a:ext cx="8352979" cy="5616575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Pontos importantes que não podem ficar sem saber: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2537" lvl="3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8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Matrícula - CH mínima e máxima</a:t>
            </a:r>
          </a:p>
          <a:p>
            <a:pPr marL="1252537" lvl="3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Tempo de integralização</a:t>
            </a:r>
          </a:p>
          <a:p>
            <a:pPr marL="1252537" lvl="3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8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Frequência</a:t>
            </a:r>
          </a:p>
          <a:p>
            <a:pPr marL="1252537" lvl="3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Parâmetro de desempenho (NSG)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35696" y="5665577"/>
            <a:ext cx="579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com detalhes em:</a:t>
            </a:r>
          </a:p>
          <a:p>
            <a:r>
              <a:rPr lang="pt-BR" dirty="0">
                <a:solidFill>
                  <a:srgbClr val="FF00FF"/>
                </a:solidFill>
              </a:rPr>
              <a:t>https://ufmg.br/vida-academica/regras-academicas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32014" y="6310304"/>
            <a:ext cx="802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6600CC"/>
                </a:solidFill>
              </a:rPr>
              <a:t>   </a:t>
            </a:r>
            <a:r>
              <a:rPr lang="pt-BR" sz="1400" dirty="0">
                <a:solidFill>
                  <a:srgbClr val="6600CC"/>
                </a:solidFill>
              </a:rPr>
              <a:t>ou no boletim em um texto mais amigável:</a:t>
            </a:r>
          </a:p>
          <a:p>
            <a:r>
              <a:rPr lang="pt-BR" sz="1000" dirty="0">
                <a:solidFill>
                  <a:srgbClr val="6600CC"/>
                </a:solidFill>
              </a:rPr>
              <a:t>https://ufmg.br/comunicacao/publicacoes/boletim/edicao/2029/cepe-aprova-normas-gerais-da-graduacao-e-resolucoes-correlatas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251520" y="188640"/>
            <a:ext cx="8352979" cy="6408712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pode levar um estudante a ser excluído (jubilado) do curso?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16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Um estudante pode ser excluído?!?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16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I M, pode! </a:t>
            </a: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São 4 motivos: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16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84363" lvl="4" indent="-422275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24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Matrícula, ou melhor, a falta dela;</a:t>
            </a:r>
          </a:p>
          <a:p>
            <a:pPr marL="1884363" lvl="4" indent="-422275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24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Tempo de integralização esgotado ou previsão de não conclusão no tempo máximo;</a:t>
            </a:r>
          </a:p>
          <a:p>
            <a:pPr marL="1884363" lvl="4" indent="-422275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24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Frequência, ou melhor, a infrequência;</a:t>
            </a:r>
          </a:p>
          <a:p>
            <a:pPr marL="1884363" lvl="4" indent="-422275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altLang="pt-BR" sz="24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Parâmetro de desempenho (NSG) insuficiente.</a:t>
            </a: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E9177DD-F991-445D-9AFC-0E5F12EC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06829" cy="6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35496" y="656455"/>
            <a:ext cx="8640960" cy="828675"/>
          </a:xfrm>
        </p:spPr>
        <p:txBody>
          <a:bodyPr/>
          <a:lstStyle/>
          <a:p>
            <a:r>
              <a:rPr lang="pt-BR" altLang="pt-BR" sz="3000" dirty="0">
                <a:solidFill>
                  <a:srgbClr val="6600CC"/>
                </a:solidFill>
              </a:rPr>
              <a:t>4. PARÂMETRO DE DESEMPENHO - NSG</a:t>
            </a:r>
          </a:p>
        </p:txBody>
      </p:sp>
      <p:sp>
        <p:nvSpPr>
          <p:cNvPr id="15363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485130"/>
            <a:ext cx="8208963" cy="5328246"/>
          </a:xfrm>
        </p:spPr>
        <p:txBody>
          <a:bodyPr/>
          <a:lstStyle/>
          <a:p>
            <a:pPr marL="533400" lvl="2" indent="-214313">
              <a:buFont typeface="Wingdings" pitchFamily="2" charset="2"/>
              <a:buChar char="ü"/>
              <a:defRPr/>
            </a:pPr>
            <a:r>
              <a:rPr lang="pt-BR" altLang="pt-BR" sz="2400" dirty="0"/>
              <a:t>A </a:t>
            </a:r>
            <a:r>
              <a:rPr lang="pt-BR" altLang="pt-BR" sz="2400" dirty="0">
                <a:solidFill>
                  <a:srgbClr val="3366FF"/>
                </a:solidFill>
              </a:rPr>
              <a:t>N</a:t>
            </a:r>
            <a:r>
              <a:rPr lang="pt-BR" altLang="pt-BR" sz="2400" dirty="0"/>
              <a:t>ota </a:t>
            </a:r>
            <a:r>
              <a:rPr lang="pt-BR" altLang="pt-BR" sz="2400" dirty="0">
                <a:solidFill>
                  <a:srgbClr val="3366FF"/>
                </a:solidFill>
              </a:rPr>
              <a:t>S</a:t>
            </a:r>
            <a:r>
              <a:rPr lang="pt-BR" altLang="pt-BR" sz="2400" dirty="0"/>
              <a:t>emestral </a:t>
            </a:r>
            <a:r>
              <a:rPr lang="pt-BR" altLang="pt-BR" sz="2400" dirty="0">
                <a:solidFill>
                  <a:srgbClr val="3366FF"/>
                </a:solidFill>
              </a:rPr>
              <a:t>G</a:t>
            </a:r>
            <a:r>
              <a:rPr lang="pt-BR" altLang="pt-BR" sz="2400" dirty="0"/>
              <a:t>lobal corresponde à média ponderada das notas obtidas e corresponde ao desempenho acadêmico do estudante em cada semestre letivo.</a:t>
            </a:r>
          </a:p>
          <a:p>
            <a:pPr marL="533400" lvl="2" indent="-214313"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marL="533400" lvl="2" indent="-214313">
              <a:buFont typeface="Wingdings" pitchFamily="2" charset="2"/>
              <a:buChar char="ü"/>
              <a:defRPr/>
            </a:pPr>
            <a:endParaRPr lang="pt-BR" altLang="pt-BR" sz="2400" dirty="0"/>
          </a:p>
          <a:p>
            <a:pPr marL="533400" lvl="2" indent="-214313">
              <a:buNone/>
              <a:defRPr/>
            </a:pPr>
            <a:r>
              <a:rPr lang="pt-BR" altLang="pt-BR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estudante será desligado da UFMG se: </a:t>
            </a:r>
          </a:p>
          <a:p>
            <a:pPr marL="533400" lvl="2" indent="-214313">
              <a:buFont typeface="Wingdings" pitchFamily="2" charset="2"/>
              <a:buChar char="ü"/>
              <a:defRPr/>
            </a:pPr>
            <a:r>
              <a:rPr lang="pt-BR" altLang="pt-BR" sz="2400" dirty="0"/>
              <a:t>Atingir em </a:t>
            </a:r>
            <a:r>
              <a:rPr lang="pt-BR" altLang="pt-BR" sz="2400" dirty="0">
                <a:solidFill>
                  <a:srgbClr val="3366FF"/>
                </a:solidFill>
              </a:rPr>
              <a:t>três semestres</a:t>
            </a:r>
            <a:r>
              <a:rPr lang="pt-BR" altLang="pt-BR" sz="2400" dirty="0"/>
              <a:t>, consecutivos ou não, </a:t>
            </a:r>
            <a:r>
              <a:rPr lang="pt-BR" altLang="pt-BR" sz="2400" dirty="0">
                <a:solidFill>
                  <a:srgbClr val="3366FF"/>
                </a:solidFill>
              </a:rPr>
              <a:t>NSG </a:t>
            </a:r>
            <a:r>
              <a:rPr lang="pt-BR" altLang="pt-BR" sz="2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que 50</a:t>
            </a:r>
            <a:r>
              <a:rPr lang="pt-BR" altLang="pt-BR" sz="2400" dirty="0">
                <a:solidFill>
                  <a:srgbClr val="3366FF"/>
                </a:solidFill>
              </a:rPr>
              <a:t> </a:t>
            </a:r>
            <a:r>
              <a:rPr lang="pt-BR" altLang="pt-BR" sz="2400" dirty="0"/>
              <a:t>calculada de acordo com a fórmula mostrada acima.</a:t>
            </a:r>
          </a:p>
          <a:p>
            <a:pPr marL="533400" lvl="2" indent="-214313">
              <a:buFont typeface="Wingdings" pitchFamily="2" charset="2"/>
              <a:buChar char="ü"/>
              <a:defRPr/>
            </a:pPr>
            <a:endParaRPr lang="pt-BR" altLang="pt-BR" sz="900" dirty="0"/>
          </a:p>
          <a:p>
            <a:pPr marL="533400" lvl="2" indent="-214313" algn="just">
              <a:buNone/>
              <a:defRPr/>
            </a:pPr>
            <a:r>
              <a:rPr lang="pt-BR" altLang="pt-BR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Vejamos os cálculos:</a:t>
            </a:r>
          </a:p>
          <a:p>
            <a:pPr marL="533400" lvl="2" indent="-214313">
              <a:buNone/>
              <a:defRPr/>
            </a:pPr>
            <a:endParaRPr lang="pt-BR" altLang="pt-BR" sz="1400" dirty="0"/>
          </a:p>
          <a:p>
            <a:pPr lvl="2" algn="r">
              <a:buFontTx/>
              <a:buNone/>
              <a:defRPr/>
            </a:pPr>
            <a:r>
              <a:rPr lang="pt-BR" altLang="pt-BR" sz="1600" dirty="0">
                <a:solidFill>
                  <a:srgbClr val="FF0000"/>
                </a:solidFill>
              </a:rPr>
              <a:t>Mais informações em https://www.ufmg.br/meulugar/vida-academica</a:t>
            </a:r>
            <a:r>
              <a:rPr lang="pt-BR" altLang="pt-BR" sz="2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3419475" y="3105472"/>
            <a:ext cx="4681538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altLang="pt-BR" dirty="0"/>
              <a:t>N = nota obtida na disciplina </a:t>
            </a:r>
          </a:p>
          <a:p>
            <a:pPr eaLnBrk="1" hangingPunct="1"/>
            <a:r>
              <a:rPr lang="pt-BR" altLang="pt-BR" dirty="0"/>
              <a:t>C = quantidade de créditos da disciplina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5" r="33492"/>
          <a:stretch>
            <a:fillRect/>
          </a:stretch>
        </p:blipFill>
        <p:spPr bwMode="auto">
          <a:xfrm>
            <a:off x="1403350" y="3068960"/>
            <a:ext cx="1814513" cy="827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0899" y="188640"/>
            <a:ext cx="777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ACADÊMICAS – UFMG</a:t>
            </a:r>
          </a:p>
        </p:txBody>
      </p:sp>
      <p:sp>
        <p:nvSpPr>
          <p:cNvPr id="8" name="Seta em curva para a esquerda 7">
            <a:hlinkClick r:id="rId3" action="ppaction://hlinksldjump"/>
          </p:cNvPr>
          <p:cNvSpPr/>
          <p:nvPr/>
        </p:nvSpPr>
        <p:spPr>
          <a:xfrm rot="10800000">
            <a:off x="7020272" y="5229200"/>
            <a:ext cx="668775" cy="936104"/>
          </a:xfrm>
          <a:prstGeom prst="curvedLeftArrow">
            <a:avLst>
              <a:gd name="adj1" fmla="val 25000"/>
              <a:gd name="adj2" fmla="val 59091"/>
              <a:gd name="adj3" fmla="val 25000"/>
            </a:avLst>
          </a:prstGeom>
          <a:solidFill>
            <a:srgbClr val="3366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721E485-0104-4034-BDC0-8E9717903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50" y="200888"/>
            <a:ext cx="6675699" cy="645622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5FFE04E-5FA1-45FE-887E-0BC56F1D8836}"/>
              </a:ext>
            </a:extLst>
          </p:cNvPr>
          <p:cNvSpPr/>
          <p:nvPr/>
        </p:nvSpPr>
        <p:spPr>
          <a:xfrm>
            <a:off x="4790826" y="1915686"/>
            <a:ext cx="648072" cy="646113"/>
          </a:xfrm>
          <a:prstGeom prst="ellipse">
            <a:avLst/>
          </a:prstGeom>
          <a:solidFill>
            <a:srgbClr val="FFEF66">
              <a:alpha val="40000"/>
            </a:srgbClr>
          </a:solidFill>
          <a:ln>
            <a:solidFill>
              <a:srgbClr val="BCB04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2ACDC4FA-6092-4450-B1B6-7F88260FEDB0}"/>
              </a:ext>
            </a:extLst>
          </p:cNvPr>
          <p:cNvSpPr/>
          <p:nvPr/>
        </p:nvSpPr>
        <p:spPr>
          <a:xfrm>
            <a:off x="4860032" y="2692969"/>
            <a:ext cx="648072" cy="646113"/>
          </a:xfrm>
          <a:prstGeom prst="ellipse">
            <a:avLst/>
          </a:prstGeom>
          <a:solidFill>
            <a:srgbClr val="FFEF66">
              <a:alpha val="40000"/>
            </a:srgbClr>
          </a:solidFill>
          <a:ln>
            <a:solidFill>
              <a:srgbClr val="BCB04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B3795652-2D45-4090-852C-5DE7B304AEA2}"/>
              </a:ext>
            </a:extLst>
          </p:cNvPr>
          <p:cNvSpPr/>
          <p:nvPr/>
        </p:nvSpPr>
        <p:spPr>
          <a:xfrm>
            <a:off x="4790826" y="4286399"/>
            <a:ext cx="648072" cy="646113"/>
          </a:xfrm>
          <a:prstGeom prst="ellipse">
            <a:avLst/>
          </a:prstGeom>
          <a:solidFill>
            <a:srgbClr val="FFEF66">
              <a:alpha val="40000"/>
            </a:srgbClr>
          </a:solidFill>
          <a:ln>
            <a:solidFill>
              <a:srgbClr val="BCB04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78FBE6A-BBC9-4AA1-8CA1-1D1FD7111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9" y="1571366"/>
            <a:ext cx="8973802" cy="3715268"/>
          </a:xfrm>
          <a:prstGeom prst="rect">
            <a:avLst/>
          </a:prstGeom>
        </p:spPr>
      </p:pic>
      <p:sp>
        <p:nvSpPr>
          <p:cNvPr id="21" name="Seta para a esquerda 1">
            <a:extLst>
              <a:ext uri="{FF2B5EF4-FFF2-40B4-BE49-F238E27FC236}">
                <a16:creationId xmlns:a16="http://schemas.microsoft.com/office/drawing/2014/main" xmlns="" id="{891F966D-9393-432C-BC98-2E30C3D73B0F}"/>
              </a:ext>
            </a:extLst>
          </p:cNvPr>
          <p:cNvSpPr/>
          <p:nvPr/>
        </p:nvSpPr>
        <p:spPr>
          <a:xfrm>
            <a:off x="7331619" y="4437112"/>
            <a:ext cx="1008112" cy="864096"/>
          </a:xfrm>
          <a:prstGeom prst="leftArrow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0243 -0.1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11551 L -0.00243 -0.188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18889 L -0.45121 -0.236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5363" grpId="0" uiExpand="1" build="p" bldLvl="5"/>
      <p:bldP spid="5124" grpId="0" animBg="1"/>
      <p:bldP spid="8" grpId="0" animBg="1"/>
      <p:bldP spid="6" grpId="0" animBg="1"/>
      <p:bldP spid="17" grpId="0" animBg="1"/>
      <p:bldP spid="18" grpId="0" animBg="1"/>
      <p:bldP spid="21" grpId="0" animBg="1"/>
      <p:bldP spid="21" grpId="2" animBg="1"/>
      <p:bldP spid="21" grpId="3" animBg="1"/>
      <p:bldP spid="21" grpId="4" animBg="1"/>
      <p:bldP spid="21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251520" y="188641"/>
            <a:ext cx="8352979" cy="4824536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algn="ctr" eaLnBrk="0" hangingPunct="0">
              <a:spcBef>
                <a:spcPct val="20000"/>
              </a:spcBef>
              <a:defRPr/>
            </a:pPr>
            <a:r>
              <a:rPr lang="pt-BR" altLang="pt-BR" sz="2800" b="1" kern="0" dirty="0">
                <a:solidFill>
                  <a:srgbClr val="6600CC"/>
                </a:solidFill>
                <a:latin typeface="+mn-lt"/>
              </a:rPr>
              <a:t>3. FREQUÊNCIA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estudante será desligado da UFMG se: 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1400" kern="0" dirty="0">
              <a:solidFill>
                <a:srgbClr val="3366FF"/>
              </a:solidFill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For infrequente em atividades acadêmicas curriculares que correspondam a mais de </a:t>
            </a:r>
            <a:r>
              <a:rPr lang="pt-BR" altLang="pt-BR" sz="28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50% dos </a:t>
            </a:r>
            <a:r>
              <a:rPr lang="pt-BR" altLang="pt-BR" sz="2800" u="sng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créditos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em que estiver matriculado em um período letivo.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44470"/>
              </p:ext>
            </p:extLst>
          </p:nvPr>
        </p:nvGraphicFramePr>
        <p:xfrm>
          <a:off x="3707904" y="4725144"/>
          <a:ext cx="2230537" cy="1842528"/>
        </p:xfrm>
        <a:graphic>
          <a:graphicData uri="http://schemas.openxmlformats.org/drawingml/2006/table">
            <a:tbl>
              <a:tblPr/>
              <a:tblGrid>
                <a:gridCol w="1727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03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Disciplina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 CR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Cálculo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Química Geral Exper.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Física Experimental I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Ciclo de Palestras A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CRÉDITOS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eta para a esquerda 3"/>
          <p:cNvSpPr/>
          <p:nvPr/>
        </p:nvSpPr>
        <p:spPr>
          <a:xfrm>
            <a:off x="6012160" y="494116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6012160" y="5373216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300192" y="486916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Qualquer combinação que seja maior que 9,5 créditos.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D2A621B-F42D-4F55-8A76-3891BDFD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" y="804496"/>
            <a:ext cx="9107171" cy="524900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99563A5-3AB9-4C42-8E13-EF67FB0CE325}"/>
              </a:ext>
            </a:extLst>
          </p:cNvPr>
          <p:cNvSpPr/>
          <p:nvPr/>
        </p:nvSpPr>
        <p:spPr>
          <a:xfrm>
            <a:off x="449072" y="4546064"/>
            <a:ext cx="7632848" cy="36004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EFCFD87-4E89-4731-B29D-DB08C4809CFD}"/>
              </a:ext>
            </a:extLst>
          </p:cNvPr>
          <p:cNvSpPr/>
          <p:nvPr/>
        </p:nvSpPr>
        <p:spPr>
          <a:xfrm>
            <a:off x="458308" y="3591488"/>
            <a:ext cx="7632848" cy="45888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4" grpId="0" animBg="1"/>
      <p:bldP spid="5" grpId="0" animBg="1"/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251520" y="188640"/>
            <a:ext cx="8352979" cy="5459042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0" algn="ctr" eaLnBrk="0" hangingPunct="0">
              <a:spcBef>
                <a:spcPct val="20000"/>
              </a:spcBef>
              <a:defRPr/>
            </a:pPr>
            <a:r>
              <a:rPr lang="pt-BR" altLang="pt-BR" sz="2800" b="1" kern="0" dirty="0">
                <a:solidFill>
                  <a:srgbClr val="6600CC"/>
                </a:solidFill>
                <a:latin typeface="+mn-lt"/>
              </a:rPr>
              <a:t>2. TEMPO DE INTEGRALIZAÇÃO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estudante será desligado da UFMG se: 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1400" kern="0" dirty="0">
              <a:solidFill>
                <a:srgbClr val="3366FF"/>
              </a:solidFill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Esgotar o tempo máximo de integralização;</a:t>
            </a:r>
          </a:p>
          <a:p>
            <a:pPr marL="0" lvl="4" indent="111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 Atingir </a:t>
            </a:r>
            <a:r>
              <a:rPr lang="pt-BR" altLang="pt-BR" sz="2800" b="1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30%</a:t>
            </a: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 do tempo máximo com </a:t>
            </a:r>
            <a:r>
              <a:rPr lang="pt-BR" altLang="pt-BR" sz="28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menos de 20% </a:t>
            </a: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dos créditos totais do percurso curricular;</a:t>
            </a:r>
          </a:p>
          <a:p>
            <a:pPr marL="0" lvl="4" indent="111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Atingir </a:t>
            </a:r>
            <a:r>
              <a:rPr lang="pt-BR" altLang="pt-BR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50%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do tempo máximo com </a:t>
            </a:r>
            <a:r>
              <a:rPr lang="pt-BR" altLang="pt-BR" sz="28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menos de 40%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dos créditos </a:t>
            </a:r>
            <a:r>
              <a:rPr lang="pt-BR" altLang="pt-BR" sz="2800" kern="0" dirty="0">
                <a:solidFill>
                  <a:srgbClr val="00B0F0"/>
                </a:solidFill>
              </a:rPr>
              <a:t>totais do percurso curricular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0009"/>
            <a:ext cx="9054370" cy="51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116382" y="4207522"/>
            <a:ext cx="3672408" cy="1152128"/>
          </a:xfrm>
          <a:prstGeom prst="ellipse">
            <a:avLst/>
          </a:prstGeom>
          <a:solidFill>
            <a:srgbClr val="3366FF">
              <a:alpha val="30000"/>
            </a:srgbClr>
          </a:solidFill>
          <a:ln>
            <a:solidFill>
              <a:srgbClr val="66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1187624" y="5863706"/>
            <a:ext cx="7704856" cy="773135"/>
            <a:chOff x="1619672" y="5863706"/>
            <a:chExt cx="7200800" cy="773135"/>
          </a:xfrm>
        </p:grpSpPr>
        <p:sp>
          <p:nvSpPr>
            <p:cNvPr id="4" name="Seta para a direita 3"/>
            <p:cNvSpPr/>
            <p:nvPr/>
          </p:nvSpPr>
          <p:spPr>
            <a:xfrm>
              <a:off x="1619672" y="5863706"/>
              <a:ext cx="576064" cy="720080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194656" y="6021288"/>
              <a:ext cx="66258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6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u="sng" kern="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Importante observação</a:t>
              </a:r>
              <a:r>
                <a:rPr lang="pt-BR" altLang="pt-BR" kern="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pt-BR" altLang="pt-BR" sz="1600" kern="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trancamentos totais não “congelam” o tempo.</a:t>
              </a:r>
              <a:endParaRPr lang="pt-BR" altLang="pt-BR" sz="20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0009"/>
            <a:ext cx="9062372" cy="519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esquerda 7"/>
          <p:cNvSpPr/>
          <p:nvPr/>
        </p:nvSpPr>
        <p:spPr>
          <a:xfrm>
            <a:off x="3779912" y="720314"/>
            <a:ext cx="792062" cy="673538"/>
          </a:xfrm>
          <a:prstGeom prst="leftArrow">
            <a:avLst/>
          </a:prstGeom>
          <a:solidFill>
            <a:srgbClr val="66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3779938" y="704126"/>
            <a:ext cx="792062" cy="673538"/>
          </a:xfrm>
          <a:prstGeom prst="leftArrow">
            <a:avLst/>
          </a:prstGeom>
          <a:solidFill>
            <a:srgbClr val="66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F52A016-FE2E-4E6A-B302-3709F8EB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62" y="910703"/>
            <a:ext cx="9144000" cy="516068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07504" y="4221088"/>
            <a:ext cx="3672408" cy="1152128"/>
          </a:xfrm>
          <a:prstGeom prst="ellipse">
            <a:avLst/>
          </a:prstGeom>
          <a:solidFill>
            <a:srgbClr val="3366FF">
              <a:alpha val="30000"/>
            </a:srgbClr>
          </a:solidFill>
          <a:ln>
            <a:solidFill>
              <a:srgbClr val="66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670330" y="5568709"/>
            <a:ext cx="2529599" cy="41087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3" grpId="0" animBg="1"/>
      <p:bldP spid="8" grpId="0" animBg="1"/>
      <p:bldP spid="11" grpId="0" animBg="1"/>
      <p:bldP spid="1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251520" y="188640"/>
            <a:ext cx="8352979" cy="5616575"/>
          </a:xfrm>
          <a:prstGeom prst="rect">
            <a:avLst/>
          </a:prstGeom>
        </p:spPr>
        <p:txBody>
          <a:bodyPr/>
          <a:lstStyle/>
          <a:p>
            <a:pPr marL="319087" lvl="2" indent="0" eaLnBrk="0" hangingPunct="0">
              <a:spcBef>
                <a:spcPct val="20000"/>
              </a:spcBef>
              <a:defRPr/>
            </a:pPr>
            <a:r>
              <a:rPr lang="pt-BR" altLang="pt-BR" sz="3600" u="sng" kern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NORMAS ACADÊMICAS – UFMG</a:t>
            </a:r>
          </a:p>
          <a:p>
            <a:pPr marL="319087" lvl="2" indent="0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algn="ctr" eaLnBrk="0" hangingPunct="0">
              <a:spcBef>
                <a:spcPct val="20000"/>
              </a:spcBef>
              <a:defRPr/>
            </a:pPr>
            <a:r>
              <a:rPr lang="pt-BR" altLang="pt-BR" sz="2800" b="1" kern="0" dirty="0">
                <a:solidFill>
                  <a:srgbClr val="6600CC"/>
                </a:solidFill>
                <a:latin typeface="+mn-lt"/>
              </a:rPr>
              <a:t>1. MATRÍCULA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2800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defRPr/>
            </a:pPr>
            <a:r>
              <a:rPr lang="pt-BR" altLang="pt-BR" sz="28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estudante será desligado da UFMG se: </a:t>
            </a:r>
          </a:p>
          <a:p>
            <a:pPr marL="0" lvl="4" indent="11113" eaLnBrk="0" hangingPunct="0">
              <a:spcBef>
                <a:spcPct val="20000"/>
              </a:spcBef>
              <a:defRPr/>
            </a:pPr>
            <a:endParaRPr lang="pt-BR" altLang="pt-BR" sz="1400" kern="0" dirty="0">
              <a:solidFill>
                <a:srgbClr val="3366FF"/>
              </a:solidFill>
              <a:latin typeface="+mn-lt"/>
            </a:endParaRPr>
          </a:p>
          <a:p>
            <a:pPr marL="0" lvl="4" indent="11113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 Não efetivar a matrícula no </a:t>
            </a: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prazo definido</a:t>
            </a:r>
            <a:r>
              <a:rPr lang="pt-BR" sz="2800" dirty="0">
                <a:solidFill>
                  <a:srgbClr val="FF0000"/>
                </a:solidFill>
              </a:rPr>
              <a:t>*</a:t>
            </a:r>
            <a:r>
              <a:rPr lang="pt-BR" altLang="pt-BR" sz="2800" kern="0" dirty="0">
                <a:solidFill>
                  <a:srgbClr val="3366FF"/>
                </a:solidFill>
                <a:latin typeface="+mn-lt"/>
              </a:rPr>
              <a:t> para a matrícula regular </a:t>
            </a:r>
            <a:r>
              <a:rPr lang="pt-BR" altLang="pt-BR" sz="2800" kern="0" dirty="0">
                <a:solidFill>
                  <a:srgbClr val="00B0F0"/>
                </a:solidFill>
                <a:latin typeface="+mn-lt"/>
              </a:rPr>
              <a:t>em um período letivo para o qual não tenha obtido o trancamento total de matrícula.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35696" y="58052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*</a:t>
            </a:r>
            <a:r>
              <a:rPr lang="pt-BR" sz="2400" dirty="0">
                <a:solidFill>
                  <a:srgbClr val="6600FF"/>
                </a:solidFill>
              </a:rPr>
              <a:t> Calendário Acadêmico</a:t>
            </a:r>
          </a:p>
        </p:txBody>
      </p:sp>
      <p:sp>
        <p:nvSpPr>
          <p:cNvPr id="5" name="Seta para a direita listrada 4"/>
          <p:cNvSpPr/>
          <p:nvPr/>
        </p:nvSpPr>
        <p:spPr>
          <a:xfrm>
            <a:off x="5364088" y="5598118"/>
            <a:ext cx="648072" cy="909193"/>
          </a:xfrm>
          <a:prstGeom prst="stripedRightArrow">
            <a:avLst/>
          </a:prstGeom>
          <a:solidFill>
            <a:srgbClr val="3366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53012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vale uma</a:t>
            </a:r>
          </a:p>
          <a:p>
            <a:pPr algn="ctr"/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observação: todos os procedimentos acadêmicos estão indicados no calendário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3D96A8E-36B1-4E94-923A-585F73DE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2778846"/>
            <a:ext cx="8992855" cy="221963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0B3BDE3-F32A-4A29-AFB8-AD1A2B4A8872}"/>
              </a:ext>
            </a:extLst>
          </p:cNvPr>
          <p:cNvSpPr/>
          <p:nvPr/>
        </p:nvSpPr>
        <p:spPr>
          <a:xfrm>
            <a:off x="245158" y="3888509"/>
            <a:ext cx="7927241" cy="34181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3" grpId="0"/>
      <p:bldP spid="5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56" y="1643858"/>
            <a:ext cx="46672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a esquerda 8"/>
          <p:cNvSpPr/>
          <p:nvPr/>
        </p:nvSpPr>
        <p:spPr>
          <a:xfrm rot="13600416">
            <a:off x="1559748" y="1499842"/>
            <a:ext cx="1008112" cy="864096"/>
          </a:xfrm>
          <a:prstGeom prst="leftArrow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22" y="44624"/>
            <a:ext cx="5191125" cy="678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a esquerda 10"/>
          <p:cNvSpPr/>
          <p:nvPr/>
        </p:nvSpPr>
        <p:spPr>
          <a:xfrm>
            <a:off x="3707904" y="5349131"/>
            <a:ext cx="1008112" cy="864096"/>
          </a:xfrm>
          <a:prstGeom prst="leftArrow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9" y="1484783"/>
            <a:ext cx="8875137" cy="415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ta para a esquerda 11"/>
          <p:cNvSpPr/>
          <p:nvPr/>
        </p:nvSpPr>
        <p:spPr>
          <a:xfrm rot="16200000">
            <a:off x="4788024" y="2784204"/>
            <a:ext cx="1008112" cy="864096"/>
          </a:xfrm>
          <a:prstGeom prst="leftArrow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CBE8044-4E6B-4199-9F9C-BCE12BB06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61" y="3041506"/>
            <a:ext cx="700993" cy="77498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F17597A-3BC3-4751-B1A7-B3264E0A8F4F}"/>
              </a:ext>
            </a:extLst>
          </p:cNvPr>
          <p:cNvSpPr/>
          <p:nvPr/>
        </p:nvSpPr>
        <p:spPr>
          <a:xfrm>
            <a:off x="1552374" y="3191027"/>
            <a:ext cx="1152128" cy="602905"/>
          </a:xfrm>
          <a:prstGeom prst="ellipse">
            <a:avLst/>
          </a:prstGeom>
          <a:solidFill>
            <a:srgbClr val="FFEF66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Lápis de cera">
  <a:themeElements>
    <a:clrScheme name="Lápi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11429</TotalTime>
  <Words>950</Words>
  <Application>Microsoft Office PowerPoint</Application>
  <PresentationFormat>Apresentação na tela (4:3)</PresentationFormat>
  <Paragraphs>269</Paragraphs>
  <Slides>18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Lápis de cera</vt:lpstr>
      <vt:lpstr>Apresentação do PowerPoint</vt:lpstr>
      <vt:lpstr>Apresentação do PowerPoint</vt:lpstr>
      <vt:lpstr>Apresentação do PowerPoint</vt:lpstr>
      <vt:lpstr>Apresentação do PowerPoint</vt:lpstr>
      <vt:lpstr>4. PARÂMETRO DE DESEMPENHO - NSG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PARÂMETRO DE DESEMPENHO - NSG</vt:lpstr>
    </vt:vector>
  </TitlesOfParts>
  <Company>Universidade Federal de Minas Gerais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Matrícula</dc:title>
  <dc:creator>Valmir F. Juliano</dc:creator>
  <cp:lastModifiedBy>Valmir F. Juliano</cp:lastModifiedBy>
  <cp:revision>491</cp:revision>
  <dcterms:created xsi:type="dcterms:W3CDTF">2007-11-29T16:46:37Z</dcterms:created>
  <dcterms:modified xsi:type="dcterms:W3CDTF">2023-06-15T21:49:04Z</dcterms:modified>
</cp:coreProperties>
</file>